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 id="261" r:id="rId7"/>
    <p:sldId id="269" r:id="rId8"/>
    <p:sldId id="266" r:id="rId9"/>
    <p:sldId id="267" r:id="rId10"/>
    <p:sldId id="268" r:id="rId11"/>
    <p:sldId id="262" r:id="rId12"/>
    <p:sldId id="263" r:id="rId13"/>
    <p:sldId id="264" r:id="rId14"/>
    <p:sldId id="26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5" autoAdjust="0"/>
    <p:restoredTop sz="94695" autoAdjust="0"/>
  </p:normalViewPr>
  <p:slideViewPr>
    <p:cSldViewPr>
      <p:cViewPr varScale="1">
        <p:scale>
          <a:sx n="63" d="100"/>
          <a:sy n="63" d="100"/>
        </p:scale>
        <p:origin x="-702" y="-96"/>
      </p:cViewPr>
      <p:guideLst>
        <p:guide orient="horz" pos="2160"/>
        <p:guide pos="2880"/>
      </p:guideLst>
    </p:cSldViewPr>
  </p:slideViewPr>
  <p:outlineViewPr>
    <p:cViewPr>
      <p:scale>
        <a:sx n="33" d="100"/>
        <a:sy n="33" d="100"/>
      </p:scale>
      <p:origin x="36" y="478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95F5A7-3078-4BF6-9C7C-B717F6C17C38}" type="datetimeFigureOut">
              <a:rPr lang="en-US" smtClean="0"/>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C9948-1D4D-479C-AB7A-134811C7D6A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95F5A7-3078-4BF6-9C7C-B717F6C17C38}" type="datetimeFigureOut">
              <a:rPr lang="en-US" smtClean="0"/>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C9948-1D4D-479C-AB7A-134811C7D6A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95F5A7-3078-4BF6-9C7C-B717F6C17C38}" type="datetimeFigureOut">
              <a:rPr lang="en-US" smtClean="0"/>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C9948-1D4D-479C-AB7A-134811C7D6A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95F5A7-3078-4BF6-9C7C-B717F6C17C38}" type="datetimeFigureOut">
              <a:rPr lang="en-US" smtClean="0"/>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C9948-1D4D-479C-AB7A-134811C7D6A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95F5A7-3078-4BF6-9C7C-B717F6C17C38}" type="datetimeFigureOut">
              <a:rPr lang="en-US" smtClean="0"/>
              <a:t>8/22/2011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C9948-1D4D-479C-AB7A-134811C7D6A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95F5A7-3078-4BF6-9C7C-B717F6C17C38}" type="datetimeFigureOut">
              <a:rPr lang="en-US" smtClean="0"/>
              <a:t>8/22/2011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C9948-1D4D-479C-AB7A-134811C7D6A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95F5A7-3078-4BF6-9C7C-B717F6C17C38}" type="datetimeFigureOut">
              <a:rPr lang="en-US" smtClean="0"/>
              <a:t>8/22/2011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C9948-1D4D-479C-AB7A-134811C7D6A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95F5A7-3078-4BF6-9C7C-B717F6C17C38}" type="datetimeFigureOut">
              <a:rPr lang="en-US" smtClean="0"/>
              <a:t>8/22/2011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C9948-1D4D-479C-AB7A-134811C7D6A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95F5A7-3078-4BF6-9C7C-B717F6C17C38}" type="datetimeFigureOut">
              <a:rPr lang="en-US" smtClean="0"/>
              <a:t>8/22/2011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C9948-1D4D-479C-AB7A-134811C7D6A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95F5A7-3078-4BF6-9C7C-B717F6C17C38}" type="datetimeFigureOut">
              <a:rPr lang="en-US" smtClean="0"/>
              <a:t>8/22/2011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C9948-1D4D-479C-AB7A-134811C7D6A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95F5A7-3078-4BF6-9C7C-B717F6C17C38}" type="datetimeFigureOut">
              <a:rPr lang="en-US" smtClean="0"/>
              <a:t>8/22/2011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C9948-1D4D-479C-AB7A-134811C7D6A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7000"/>
            <a:lum/>
          </a:blip>
          <a:srcRect/>
          <a:stretch>
            <a:fillRect t="-40000" b="-4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95F5A7-3078-4BF6-9C7C-B717F6C17C38}" type="datetimeFigureOut">
              <a:rPr lang="en-US" smtClean="0"/>
              <a:t>8/22/2011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AC9948-1D4D-479C-AB7A-134811C7D6A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7</a:t>
            </a:r>
            <a:r>
              <a:rPr lang="en-US" baseline="30000" dirty="0" smtClean="0"/>
              <a:t>th</a:t>
            </a:r>
            <a:r>
              <a:rPr lang="en-US" dirty="0" smtClean="0"/>
              <a:t> Grade Spanish</a:t>
            </a:r>
            <a:br>
              <a:rPr lang="en-US" dirty="0" smtClean="0"/>
            </a:br>
            <a:r>
              <a:rPr lang="en-US" dirty="0" smtClean="0"/>
              <a:t>2011-2012</a:t>
            </a:r>
            <a:endParaRPr lang="en-US" dirty="0"/>
          </a:p>
        </p:txBody>
      </p:sp>
      <p:sp>
        <p:nvSpPr>
          <p:cNvPr id="3" name="Subtitle 2"/>
          <p:cNvSpPr>
            <a:spLocks noGrp="1"/>
          </p:cNvSpPr>
          <p:nvPr>
            <p:ph type="subTitle" idx="1"/>
          </p:nvPr>
        </p:nvSpPr>
        <p:spPr/>
        <p:txBody>
          <a:bodyPr/>
          <a:lstStyle/>
          <a:p>
            <a:r>
              <a:rPr lang="en-US" dirty="0" smtClean="0"/>
              <a:t>Srta. Morrow</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Academic Notices</a:t>
            </a:r>
            <a:endParaRPr lang="en-US" b="1" dirty="0"/>
          </a:p>
        </p:txBody>
      </p:sp>
      <p:sp>
        <p:nvSpPr>
          <p:cNvPr id="3" name="Content Placeholder 2"/>
          <p:cNvSpPr>
            <a:spLocks noGrp="1"/>
          </p:cNvSpPr>
          <p:nvPr>
            <p:ph idx="1"/>
          </p:nvPr>
        </p:nvSpPr>
        <p:spPr/>
        <p:txBody>
          <a:bodyPr/>
          <a:lstStyle/>
          <a:p>
            <a:r>
              <a:rPr lang="en-US" dirty="0" smtClean="0"/>
              <a:t>Academic Notices will be sent home after three zero’s, or after a student has received lower than a 73% on a test/quiz/homework.</a:t>
            </a:r>
          </a:p>
          <a:p>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Parents:</a:t>
            </a:r>
            <a:endParaRPr lang="en-US" b="1" dirty="0"/>
          </a:p>
        </p:txBody>
      </p:sp>
      <p:sp>
        <p:nvSpPr>
          <p:cNvPr id="3" name="Content Placeholder 2"/>
          <p:cNvSpPr>
            <a:spLocks noGrp="1"/>
          </p:cNvSpPr>
          <p:nvPr>
            <p:ph idx="1"/>
          </p:nvPr>
        </p:nvSpPr>
        <p:spPr/>
        <p:txBody>
          <a:bodyPr/>
          <a:lstStyle/>
          <a:p>
            <a:pPr>
              <a:buNone/>
            </a:pPr>
            <a:r>
              <a:rPr lang="en-US" dirty="0"/>
              <a:t>Encourage your children to do their best work and to be prepared for class. Be involved in your child’s education, but don’t be afraid to let them make their own mistakes. </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Technology</a:t>
            </a:r>
            <a:endParaRPr lang="en-US" b="1" dirty="0"/>
          </a:p>
        </p:txBody>
      </p:sp>
      <p:sp>
        <p:nvSpPr>
          <p:cNvPr id="3" name="Content Placeholder 2"/>
          <p:cNvSpPr>
            <a:spLocks noGrp="1"/>
          </p:cNvSpPr>
          <p:nvPr>
            <p:ph idx="1"/>
          </p:nvPr>
        </p:nvSpPr>
        <p:spPr/>
        <p:txBody>
          <a:bodyPr>
            <a:normAutofit fontScale="55000" lnSpcReduction="20000"/>
          </a:bodyPr>
          <a:lstStyle/>
          <a:p>
            <a:r>
              <a:rPr lang="en-US" dirty="0" smtClean="0"/>
              <a:t>In Foreign Language classes, students are expected to respect the Randolph Honor Code by refraining from lying, cheating, plagiarizing, and stealing. </a:t>
            </a:r>
          </a:p>
          <a:p>
            <a:r>
              <a:rPr lang="en-US" dirty="0" smtClean="0"/>
              <a:t>Students may share information and discuss the details of readings, grammar lessons, or in-class activities; however, </a:t>
            </a:r>
            <a:r>
              <a:rPr lang="en-US" b="1" i="1" dirty="0" smtClean="0"/>
              <a:t>any work submitted must be their own work</a:t>
            </a:r>
            <a:r>
              <a:rPr lang="en-US" dirty="0" smtClean="0"/>
              <a:t>, whether simple homework or more complex writing assignments. </a:t>
            </a:r>
          </a:p>
          <a:p>
            <a:r>
              <a:rPr lang="en-US" dirty="0" smtClean="0"/>
              <a:t>All images or statements taken from electronic sources must be properly acknowledged (cited) in any project presented for a grade. Online translators are particularly concerning. </a:t>
            </a:r>
          </a:p>
          <a:p>
            <a:r>
              <a:rPr lang="en-US" dirty="0" smtClean="0"/>
              <a:t>Linguistic control can only be learned and demonstrated through the ability to use and understand the correct words, phrases and structures, and to effectively combine them in written or spoken form. Since online translators provide conjugations, declensions, and word order, they are actually doing the work for the student. </a:t>
            </a:r>
          </a:p>
          <a:p>
            <a:r>
              <a:rPr lang="en-US" b="1" i="1" dirty="0" smtClean="0"/>
              <a:t>When students submit work that has been provided or supplemented by an online translator, it is considered plagiarism</a:t>
            </a:r>
            <a:r>
              <a:rPr lang="en-US" dirty="0" smtClean="0"/>
              <a:t> since they are claiming that work as their own, even though they did not actually create it themselves. </a:t>
            </a:r>
            <a:endParaRPr lang="en-US" b="1" i="1"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(cont’d)</a:t>
            </a:r>
            <a:endParaRPr lang="en-US" dirty="0"/>
          </a:p>
        </p:txBody>
      </p:sp>
      <p:sp>
        <p:nvSpPr>
          <p:cNvPr id="3" name="Content Placeholder 2"/>
          <p:cNvSpPr>
            <a:spLocks noGrp="1"/>
          </p:cNvSpPr>
          <p:nvPr>
            <p:ph idx="1"/>
          </p:nvPr>
        </p:nvSpPr>
        <p:spPr/>
        <p:txBody>
          <a:bodyPr/>
          <a:lstStyle/>
          <a:p>
            <a:r>
              <a:rPr lang="en-US" b="1" i="1" dirty="0" smtClean="0"/>
              <a:t>To avoid the temptation to simply convert words and sentences from one language to another, we require that all dictionary use be with paper dictionaries, unless a teacher gives specific permission for electronic dictionary use.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smtClean="0"/>
          </a:p>
          <a:p>
            <a:pPr>
              <a:buNone/>
            </a:pPr>
            <a:r>
              <a:rPr lang="en-US" sz="6000" dirty="0" smtClean="0"/>
              <a:t>Contact Info:</a:t>
            </a:r>
            <a:endParaRPr lang="en-US" dirty="0"/>
          </a:p>
          <a:p>
            <a:pPr>
              <a:buNone/>
            </a:pPr>
            <a:r>
              <a:rPr lang="en-US" dirty="0" smtClean="0"/>
              <a:t>Teacher: Ms. Lauren Morrow</a:t>
            </a:r>
          </a:p>
          <a:p>
            <a:pPr>
              <a:buNone/>
            </a:pPr>
            <a:r>
              <a:rPr lang="en-US" dirty="0" smtClean="0"/>
              <a:t>Contact Info: lmorrow@randolphschool.net</a:t>
            </a:r>
          </a:p>
          <a:p>
            <a:pPr>
              <a:buNone/>
            </a:pPr>
            <a:r>
              <a:rPr lang="en-US" dirty="0" smtClean="0"/>
              <a:t>Wiki Page: lmorrowspanish.wikispaces.com</a:t>
            </a:r>
          </a:p>
          <a:p>
            <a:pPr>
              <a:buNone/>
            </a:pPr>
            <a:endParaRPr lang="en-US" dirty="0"/>
          </a:p>
        </p:txBody>
      </p:sp>
      <p:sp>
        <p:nvSpPr>
          <p:cNvPr id="4" name="TextBox 3"/>
          <p:cNvSpPr txBox="1"/>
          <p:nvPr/>
        </p:nvSpPr>
        <p:spPr>
          <a:xfrm>
            <a:off x="381000" y="381000"/>
            <a:ext cx="8382000" cy="1815882"/>
          </a:xfrm>
          <a:prstGeom prst="rect">
            <a:avLst/>
          </a:prstGeom>
          <a:noFill/>
        </p:spPr>
        <p:txBody>
          <a:bodyPr wrap="square" rtlCol="0">
            <a:spAutoFit/>
          </a:bodyPr>
          <a:lstStyle/>
          <a:p>
            <a:r>
              <a:rPr lang="en-US" sz="2800" dirty="0" smtClean="0"/>
              <a:t>I am here to help you and your children! If you have any questions/problems, please email me or call me so that we can work together to ensure that your child has every opportunity possible</a:t>
            </a: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PR" b="1" dirty="0" smtClean="0"/>
              <a:t>¡Bienvenidos!</a:t>
            </a:r>
            <a:endParaRPr lang="en-US" b="1" dirty="0"/>
          </a:p>
        </p:txBody>
      </p:sp>
      <p:sp>
        <p:nvSpPr>
          <p:cNvPr id="3" name="Content Placeholder 2"/>
          <p:cNvSpPr>
            <a:spLocks noGrp="1"/>
          </p:cNvSpPr>
          <p:nvPr>
            <p:ph idx="1"/>
          </p:nvPr>
        </p:nvSpPr>
        <p:spPr/>
        <p:txBody>
          <a:bodyPr/>
          <a:lstStyle/>
          <a:p>
            <a:pPr algn="ctr">
              <a:buNone/>
            </a:pPr>
            <a:r>
              <a:rPr lang="es-PR" dirty="0" smtClean="0"/>
              <a:t>   </a:t>
            </a:r>
            <a:r>
              <a:rPr lang="es-PR" dirty="0" err="1" smtClean="0"/>
              <a:t>Welcome</a:t>
            </a:r>
            <a:r>
              <a:rPr lang="es-PR" dirty="0" smtClean="0"/>
              <a:t> </a:t>
            </a:r>
            <a:r>
              <a:rPr lang="es-PR" dirty="0" err="1" smtClean="0"/>
              <a:t>to</a:t>
            </a:r>
            <a:r>
              <a:rPr lang="es-PR" dirty="0" smtClean="0"/>
              <a:t> </a:t>
            </a:r>
            <a:r>
              <a:rPr lang="en-US" dirty="0" smtClean="0"/>
              <a:t>Ms. Morrow’s 7</a:t>
            </a:r>
            <a:r>
              <a:rPr lang="en-US" baseline="30000" dirty="0" smtClean="0"/>
              <a:t>th</a:t>
            </a:r>
            <a:r>
              <a:rPr lang="en-US" dirty="0" smtClean="0"/>
              <a:t> Grade Spanish class for the 2011-2012 school year! I’m very excited to have each of your children in class with me this year!</a:t>
            </a:r>
            <a:endParaRPr lang="en-US" dirty="0"/>
          </a:p>
          <a:p>
            <a:pPr>
              <a:buNone/>
            </a:pPr>
            <a:endParaRPr lang="en-US" dirty="0" smtClean="0"/>
          </a:p>
          <a:p>
            <a:pPr>
              <a:buNone/>
            </a:pPr>
            <a:r>
              <a:rPr lang="en-US" sz="2400" dirty="0"/>
              <a:t>Teacher: Ms. Lauren Morrow</a:t>
            </a:r>
          </a:p>
          <a:p>
            <a:pPr>
              <a:buNone/>
            </a:pPr>
            <a:r>
              <a:rPr lang="en-US" sz="2400" dirty="0"/>
              <a:t>Contact Info: lmorrow@randolphschool.net</a:t>
            </a:r>
          </a:p>
          <a:p>
            <a:pPr>
              <a:buNone/>
            </a:pPr>
            <a:r>
              <a:rPr lang="en-US" sz="2400" dirty="0"/>
              <a:t>Wiki Page: lmorrowspanish.wikispaces.com</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Course Objectives</a:t>
            </a:r>
            <a:endParaRPr lang="en-US" b="1" dirty="0"/>
          </a:p>
        </p:txBody>
      </p:sp>
      <p:sp>
        <p:nvSpPr>
          <p:cNvPr id="3" name="Content Placeholder 2"/>
          <p:cNvSpPr>
            <a:spLocks noGrp="1"/>
          </p:cNvSpPr>
          <p:nvPr>
            <p:ph idx="1"/>
          </p:nvPr>
        </p:nvSpPr>
        <p:spPr/>
        <p:txBody>
          <a:bodyPr/>
          <a:lstStyle/>
          <a:p>
            <a:pPr>
              <a:buNone/>
            </a:pPr>
            <a:r>
              <a:rPr lang="en-US" dirty="0"/>
              <a:t>In 7</a:t>
            </a:r>
            <a:r>
              <a:rPr lang="en-US" baseline="30000" dirty="0"/>
              <a:t>th</a:t>
            </a:r>
            <a:r>
              <a:rPr lang="en-US" dirty="0"/>
              <a:t> grade Spanish, we will continue to build </a:t>
            </a:r>
            <a:r>
              <a:rPr lang="en-US" dirty="0" smtClean="0"/>
              <a:t>a </a:t>
            </a:r>
            <a:r>
              <a:rPr lang="en-US" dirty="0"/>
              <a:t>foundation of reading, writing, listening, and conversing in the target language. </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Course Objectives (cont’d)</a:t>
            </a:r>
            <a:endParaRPr lang="en-US" b="1" dirty="0"/>
          </a:p>
        </p:txBody>
      </p:sp>
      <p:sp>
        <p:nvSpPr>
          <p:cNvPr id="3" name="Content Placeholder 2"/>
          <p:cNvSpPr>
            <a:spLocks noGrp="1"/>
          </p:cNvSpPr>
          <p:nvPr>
            <p:ph idx="1"/>
          </p:nvPr>
        </p:nvSpPr>
        <p:spPr/>
        <p:txBody>
          <a:bodyPr/>
          <a:lstStyle/>
          <a:p>
            <a:pPr>
              <a:buNone/>
            </a:pPr>
            <a:r>
              <a:rPr lang="en-US" dirty="0" smtClean="0"/>
              <a:t>We will do this through the use of listening exercises, writing exercises, dialogues and conversation pieces, cultural exercises, music, and internet activities.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Course Objectives (cont’d)</a:t>
            </a:r>
            <a:endParaRPr lang="en-US" b="1" dirty="0"/>
          </a:p>
        </p:txBody>
      </p:sp>
      <p:sp>
        <p:nvSpPr>
          <p:cNvPr id="3" name="Content Placeholder 2"/>
          <p:cNvSpPr>
            <a:spLocks noGrp="1"/>
          </p:cNvSpPr>
          <p:nvPr>
            <p:ph idx="1"/>
          </p:nvPr>
        </p:nvSpPr>
        <p:spPr/>
        <p:txBody>
          <a:bodyPr/>
          <a:lstStyle/>
          <a:p>
            <a:pPr algn="just">
              <a:buNone/>
            </a:pPr>
            <a:r>
              <a:rPr lang="en-US" dirty="0" smtClean="0"/>
              <a:t>Students will be expected to converse in Spanish using vocabulary and other material learned in class.</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Grading Policy</a:t>
            </a:r>
            <a:endParaRPr lang="en-US" b="1" dirty="0"/>
          </a:p>
        </p:txBody>
      </p:sp>
      <p:graphicFrame>
        <p:nvGraphicFramePr>
          <p:cNvPr id="4" name="Table 3"/>
          <p:cNvGraphicFramePr>
            <a:graphicFrameLocks noGrp="1"/>
          </p:cNvGraphicFramePr>
          <p:nvPr/>
        </p:nvGraphicFramePr>
        <p:xfrm>
          <a:off x="1524000" y="1981200"/>
          <a:ext cx="6248400" cy="3483547"/>
        </p:xfrm>
        <a:graphic>
          <a:graphicData uri="http://schemas.openxmlformats.org/drawingml/2006/table">
            <a:tbl>
              <a:tblPr/>
              <a:tblGrid>
                <a:gridCol w="5022079"/>
                <a:gridCol w="1226321"/>
              </a:tblGrid>
              <a:tr h="533400">
                <a:tc>
                  <a:txBody>
                    <a:bodyPr/>
                    <a:lstStyle/>
                    <a:p>
                      <a:pPr marL="0" marR="0">
                        <a:lnSpc>
                          <a:spcPct val="115000"/>
                        </a:lnSpc>
                        <a:spcBef>
                          <a:spcPts val="0"/>
                        </a:spcBef>
                        <a:spcAft>
                          <a:spcPts val="0"/>
                        </a:spcAft>
                      </a:pPr>
                      <a:r>
                        <a:rPr lang="en-US" sz="2400" b="1" dirty="0">
                          <a:solidFill>
                            <a:srgbClr val="FFFFFF"/>
                          </a:solidFill>
                          <a:latin typeface="Calibri"/>
                          <a:ea typeface="Calibri"/>
                          <a:cs typeface="Times New Roman"/>
                        </a:rPr>
                        <a:t>Grading</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marL="0" marR="0">
                        <a:lnSpc>
                          <a:spcPct val="115000"/>
                        </a:lnSpc>
                        <a:spcBef>
                          <a:spcPts val="0"/>
                        </a:spcBef>
                        <a:spcAft>
                          <a:spcPts val="0"/>
                        </a:spcAft>
                      </a:pPr>
                      <a:r>
                        <a:rPr lang="en-US" sz="2400" b="1" kern="1200" dirty="0" smtClean="0">
                          <a:solidFill>
                            <a:srgbClr val="FFFFFF"/>
                          </a:solidFill>
                          <a:latin typeface="Calibri"/>
                          <a:ea typeface="Calibri"/>
                          <a:cs typeface="Times New Roman"/>
                        </a:rPr>
                        <a:t>% of grade</a:t>
                      </a:r>
                      <a:endParaRPr lang="en-US" sz="2400" b="1" kern="1200" dirty="0">
                        <a:solidFill>
                          <a:srgbClr val="FFFFFF"/>
                        </a:solidFill>
                        <a:latin typeface="Calibri"/>
                        <a:ea typeface="Calibri"/>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533400">
                <a:tc>
                  <a:txBody>
                    <a:bodyPr/>
                    <a:lstStyle/>
                    <a:p>
                      <a:pPr marL="0" marR="0">
                        <a:lnSpc>
                          <a:spcPct val="115000"/>
                        </a:lnSpc>
                        <a:spcBef>
                          <a:spcPts val="0"/>
                        </a:spcBef>
                        <a:spcAft>
                          <a:spcPts val="0"/>
                        </a:spcAft>
                      </a:pPr>
                      <a:r>
                        <a:rPr lang="en-US" sz="2400" b="1" dirty="0">
                          <a:latin typeface="Calibri"/>
                          <a:ea typeface="Calibri"/>
                          <a:cs typeface="Times New Roman"/>
                        </a:rPr>
                        <a:t>Tests </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a:latin typeface="Calibri"/>
                          <a:ea typeface="Calibri"/>
                          <a:cs typeface="Times New Roman"/>
                        </a:rPr>
                        <a:t>30</a:t>
                      </a: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400">
                <a:tc>
                  <a:txBody>
                    <a:bodyPr/>
                    <a:lstStyle/>
                    <a:p>
                      <a:pPr marL="0" marR="0">
                        <a:lnSpc>
                          <a:spcPct val="115000"/>
                        </a:lnSpc>
                        <a:spcBef>
                          <a:spcPts val="0"/>
                        </a:spcBef>
                        <a:spcAft>
                          <a:spcPts val="0"/>
                        </a:spcAft>
                      </a:pPr>
                      <a:r>
                        <a:rPr lang="en-US" sz="2400" b="1" dirty="0">
                          <a:latin typeface="Calibri"/>
                          <a:ea typeface="Calibri"/>
                          <a:cs typeface="Times New Roman"/>
                        </a:rPr>
                        <a:t>Homework </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a:latin typeface="Calibri"/>
                          <a:ea typeface="Calibri"/>
                          <a:cs typeface="Times New Roman"/>
                        </a:rPr>
                        <a:t>30</a:t>
                      </a: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400">
                <a:tc>
                  <a:txBody>
                    <a:bodyPr/>
                    <a:lstStyle/>
                    <a:p>
                      <a:pPr marL="0" marR="0">
                        <a:lnSpc>
                          <a:spcPct val="115000"/>
                        </a:lnSpc>
                        <a:spcBef>
                          <a:spcPts val="0"/>
                        </a:spcBef>
                        <a:spcAft>
                          <a:spcPts val="0"/>
                        </a:spcAft>
                      </a:pPr>
                      <a:r>
                        <a:rPr lang="en-US" sz="2400" b="1" dirty="0">
                          <a:latin typeface="Calibri"/>
                          <a:ea typeface="Calibri"/>
                          <a:cs typeface="Times New Roman"/>
                        </a:rPr>
                        <a:t>Quizzes </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a:latin typeface="Calibri"/>
                          <a:ea typeface="Calibri"/>
                          <a:cs typeface="Times New Roman"/>
                        </a:rPr>
                        <a:t>20</a:t>
                      </a: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400">
                <a:tc>
                  <a:txBody>
                    <a:bodyPr/>
                    <a:lstStyle/>
                    <a:p>
                      <a:pPr marL="0" marR="0">
                        <a:lnSpc>
                          <a:spcPct val="115000"/>
                        </a:lnSpc>
                        <a:spcBef>
                          <a:spcPts val="0"/>
                        </a:spcBef>
                        <a:spcAft>
                          <a:spcPts val="0"/>
                        </a:spcAft>
                      </a:pPr>
                      <a:r>
                        <a:rPr lang="en-US" sz="2400" b="1" dirty="0">
                          <a:latin typeface="Calibri"/>
                          <a:ea typeface="Calibri"/>
                          <a:cs typeface="Times New Roman"/>
                        </a:rPr>
                        <a:t>Oral </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a:latin typeface="Calibri"/>
                          <a:ea typeface="Calibri"/>
                          <a:cs typeface="Times New Roman"/>
                        </a:rPr>
                        <a:t>10</a:t>
                      </a: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3400">
                <a:tc>
                  <a:txBody>
                    <a:bodyPr/>
                    <a:lstStyle/>
                    <a:p>
                      <a:pPr marL="0" marR="0">
                        <a:lnSpc>
                          <a:spcPct val="115000"/>
                        </a:lnSpc>
                        <a:spcBef>
                          <a:spcPts val="0"/>
                        </a:spcBef>
                        <a:spcAft>
                          <a:spcPts val="0"/>
                        </a:spcAft>
                      </a:pPr>
                      <a:r>
                        <a:rPr lang="en-US" sz="2400" b="1" dirty="0">
                          <a:latin typeface="Calibri"/>
                          <a:ea typeface="Calibri"/>
                          <a:cs typeface="Times New Roman"/>
                        </a:rPr>
                        <a:t>Participation </a:t>
                      </a:r>
                      <a:r>
                        <a:rPr lang="en-US" sz="2400" b="1" dirty="0" smtClean="0">
                          <a:latin typeface="Calibri"/>
                          <a:ea typeface="Calibri"/>
                          <a:cs typeface="Times New Roman"/>
                        </a:rPr>
                        <a:t>*</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dirty="0">
                          <a:latin typeface="Calibri"/>
                          <a:ea typeface="Calibri"/>
                          <a:cs typeface="Times New Roman"/>
                        </a:rPr>
                        <a:t>10</a:t>
                      </a: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1600200" y="1295400"/>
            <a:ext cx="6096000" cy="381000"/>
          </a:xfrm>
          <a:prstGeom prst="rect">
            <a:avLst/>
          </a:prstGeom>
          <a:noFill/>
        </p:spPr>
        <p:txBody>
          <a:bodyPr wrap="square" rtlCol="0">
            <a:spAutoFit/>
          </a:bodyPr>
          <a:lstStyle/>
          <a:p>
            <a:r>
              <a:rPr lang="en-US" dirty="0" smtClean="0"/>
              <a:t>I use weighted categories in determining each student’s grade</a:t>
            </a:r>
            <a:endParaRPr lang="en-US" dirty="0"/>
          </a:p>
        </p:txBody>
      </p:sp>
      <p:sp>
        <p:nvSpPr>
          <p:cNvPr id="6" name="TextBox 5"/>
          <p:cNvSpPr txBox="1"/>
          <p:nvPr/>
        </p:nvSpPr>
        <p:spPr>
          <a:xfrm>
            <a:off x="1371600" y="5715000"/>
            <a:ext cx="6858000" cy="369332"/>
          </a:xfrm>
          <a:prstGeom prst="rect">
            <a:avLst/>
          </a:prstGeom>
          <a:noFill/>
        </p:spPr>
        <p:txBody>
          <a:bodyPr wrap="square" rtlCol="0">
            <a:spAutoFit/>
          </a:bodyPr>
          <a:lstStyle/>
          <a:p>
            <a:r>
              <a:rPr lang="en-US" dirty="0" smtClean="0"/>
              <a:t>*</a:t>
            </a:r>
            <a:r>
              <a:rPr lang="en-US" sz="1600" dirty="0" smtClean="0"/>
              <a:t>Participation is defined as active involvement in class discussions and lessons</a:t>
            </a:r>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Grading Policy (cont’d)</a:t>
            </a:r>
            <a:endParaRPr lang="en-US" b="1" dirty="0"/>
          </a:p>
        </p:txBody>
      </p:sp>
      <p:sp>
        <p:nvSpPr>
          <p:cNvPr id="3" name="Content Placeholder 2"/>
          <p:cNvSpPr>
            <a:spLocks noGrp="1"/>
          </p:cNvSpPr>
          <p:nvPr>
            <p:ph idx="1"/>
          </p:nvPr>
        </p:nvSpPr>
        <p:spPr/>
        <p:txBody>
          <a:bodyPr/>
          <a:lstStyle/>
          <a:p>
            <a:r>
              <a:rPr lang="en-US" dirty="0" smtClean="0"/>
              <a:t>Grades for tests/quizzes will be available 2-3 school days after they are given depending on their length.</a:t>
            </a: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Homework Policy</a:t>
            </a:r>
            <a:endParaRPr lang="en-US" b="1" dirty="0"/>
          </a:p>
        </p:txBody>
      </p:sp>
      <p:sp>
        <p:nvSpPr>
          <p:cNvPr id="3" name="Content Placeholder 2"/>
          <p:cNvSpPr>
            <a:spLocks noGrp="1"/>
          </p:cNvSpPr>
          <p:nvPr>
            <p:ph idx="1"/>
          </p:nvPr>
        </p:nvSpPr>
        <p:spPr/>
        <p:txBody>
          <a:bodyPr>
            <a:normAutofit lnSpcReduction="10000"/>
          </a:bodyPr>
          <a:lstStyle/>
          <a:p>
            <a:r>
              <a:rPr lang="en-US" dirty="0" smtClean="0"/>
              <a:t>Students should have their work ready at the beginning of class, and be prepared for any tests/quizzes that day.</a:t>
            </a:r>
          </a:p>
          <a:p>
            <a:r>
              <a:rPr lang="en-US" dirty="0" smtClean="0"/>
              <a:t>If a student does not turn in a homework assignment on time, they may turn it in the following day for 20% off of their grade.</a:t>
            </a:r>
          </a:p>
          <a:p>
            <a:pPr lvl="1"/>
            <a:r>
              <a:rPr lang="en-US" dirty="0" smtClean="0"/>
              <a:t>If Ms. Morrow turned her homework in a day late, but got all of the answers correct, the most she would get would be an 80% (not 100% like she could have if it were turned in on time).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Homework Policy (cont’d)</a:t>
            </a:r>
            <a:endParaRPr lang="en-US" b="1" dirty="0"/>
          </a:p>
        </p:txBody>
      </p:sp>
      <p:sp>
        <p:nvSpPr>
          <p:cNvPr id="3" name="Content Placeholder 2"/>
          <p:cNvSpPr>
            <a:spLocks noGrp="1"/>
          </p:cNvSpPr>
          <p:nvPr>
            <p:ph idx="1"/>
          </p:nvPr>
        </p:nvSpPr>
        <p:spPr/>
        <p:txBody>
          <a:bodyPr/>
          <a:lstStyle/>
          <a:p>
            <a:r>
              <a:rPr lang="en-US" dirty="0" smtClean="0"/>
              <a:t>If a student misses a class, they must be ready to hand in any homework assignments and take any 	quizzes/tests upon their return</a:t>
            </a:r>
          </a:p>
          <a:p>
            <a:pPr lvl="1"/>
            <a:r>
              <a:rPr lang="en-US" dirty="0" smtClean="0"/>
              <a:t>If the student has been out sick, and has a substantial amount of work to make up, they can arrange a plan with me so that they can get caught up.</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670</Words>
  <Application>Microsoft Office PowerPoint</Application>
  <PresentationFormat>On-screen Show (4:3)</PresentationFormat>
  <Paragraphs>56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7th Grade Spanish 2011-2012</vt:lpstr>
      <vt:lpstr>¡Bienvenidos!</vt:lpstr>
      <vt:lpstr>Course Objectives</vt:lpstr>
      <vt:lpstr>Course Objectives (cont’d)</vt:lpstr>
      <vt:lpstr>Course Objectives (cont’d)</vt:lpstr>
      <vt:lpstr>Grading Policy</vt:lpstr>
      <vt:lpstr>Grading Policy (cont’d)</vt:lpstr>
      <vt:lpstr>Homework Policy</vt:lpstr>
      <vt:lpstr>Homework Policy (cont’d)</vt:lpstr>
      <vt:lpstr>Academic Notices</vt:lpstr>
      <vt:lpstr>Parents:</vt:lpstr>
      <vt:lpstr>Technology</vt:lpstr>
      <vt:lpstr>Technology (cont’d)</vt:lpstr>
      <vt:lpstr>Slide 14</vt:lpstr>
    </vt:vector>
  </TitlesOfParts>
  <Company>Randolph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11</cp:revision>
  <dcterms:created xsi:type="dcterms:W3CDTF">2011-08-22T18:09:23Z</dcterms:created>
  <dcterms:modified xsi:type="dcterms:W3CDTF">2011-08-22T20:28:39Z</dcterms:modified>
</cp:coreProperties>
</file>